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Roboto Slab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624" y="-8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pPr lvl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pPr lvl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B1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625" y="499575"/>
            <a:ext cx="5290749" cy="280037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1227600" y="3299950"/>
            <a:ext cx="6688800" cy="1596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Team 5 Service Plan</a:t>
            </a:r>
          </a:p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Brian Loughran, Tyler Roth, Mikaila Skaroff</a:t>
            </a:r>
          </a:p>
          <a:p>
            <a:pPr lvl="0">
              <a:spcBef>
                <a:spcPts val="0"/>
              </a:spcBef>
              <a:buNone/>
            </a:pPr>
            <a:endParaRPr sz="24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Productivity vs. Quality</a:t>
            </a:r>
          </a:p>
        </p:txBody>
      </p:sp>
      <p:pic>
        <p:nvPicPr>
          <p:cNvPr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5" name="Shape 145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Demand vs. Productive Capacity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Roles for People and Technology</a:t>
            </a:r>
          </a:p>
        </p:txBody>
      </p:sp>
      <p:pic>
        <p:nvPicPr>
          <p:cNvPr id="154" name="Shape 1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Service Leadership</a:t>
            </a:r>
          </a:p>
        </p:txBody>
      </p:sp>
      <p:pic>
        <p:nvPicPr>
          <p:cNvPr id="162" name="Shape 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9" name="Shape 169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Value Proposition Canvas</a:t>
            </a:r>
          </a:p>
        </p:txBody>
      </p:sp>
      <p:pic>
        <p:nvPicPr>
          <p:cNvPr id="170" name="Shape 1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2725" y="890775"/>
            <a:ext cx="5478550" cy="41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7" name="Shape 177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Service Blueprint</a:t>
            </a:r>
          </a:p>
        </p:txBody>
      </p:sp>
      <p:pic>
        <p:nvPicPr>
          <p:cNvPr id="179" name="Shape 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5" name="Shape 185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86" name="Shape 186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Proposed Redesign</a:t>
            </a:r>
          </a:p>
        </p:txBody>
      </p:sp>
      <p:pic>
        <p:nvPicPr>
          <p:cNvPr id="187" name="Shape 1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 txBox="1"/>
          <p:nvPr/>
        </p:nvSpPr>
        <p:spPr>
          <a:xfrm>
            <a:off x="156750" y="1220575"/>
            <a:ext cx="3792900" cy="1591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00000"/>
              </a:lnSpc>
              <a:spcBef>
                <a:spcPts val="0"/>
              </a:spcBef>
              <a:buSzPct val="100000"/>
              <a:buChar char="●"/>
            </a:pPr>
            <a:r>
              <a:rPr lang="en" sz="1800"/>
              <a:t>Local Southside Eatery and Bar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800"/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buSzPct val="100000"/>
              <a:buChar char="●"/>
            </a:pPr>
            <a:r>
              <a:rPr lang="en" sz="1800"/>
              <a:t>Located on 4th and New Street in Bethlehem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800"/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buSzPct val="100000"/>
              <a:buChar char="●"/>
            </a:pPr>
            <a:r>
              <a:rPr lang="en" sz="1800"/>
              <a:t>Description:</a:t>
            </a:r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buSzPct val="100000"/>
              <a:buChar char="○"/>
            </a:pPr>
            <a:r>
              <a:rPr lang="en" sz="1800"/>
              <a:t>Fairly priced</a:t>
            </a:r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buSzPct val="100000"/>
              <a:buChar char="○"/>
            </a:pPr>
            <a:r>
              <a:rPr lang="en" sz="1800"/>
              <a:t>Casual</a:t>
            </a:r>
          </a:p>
          <a:p>
            <a:pPr marL="914400" lvl="1" indent="-342900" rtl="0">
              <a:lnSpc>
                <a:spcPct val="100000"/>
              </a:lnSpc>
              <a:spcBef>
                <a:spcPts val="0"/>
              </a:spcBef>
              <a:buSzPct val="100000"/>
              <a:buChar char="○"/>
            </a:pPr>
            <a:r>
              <a:rPr lang="en" sz="1800"/>
              <a:t>Comfortable</a:t>
            </a:r>
          </a:p>
        </p:txBody>
      </p:sp>
      <p:sp>
        <p:nvSpPr>
          <p:cNvPr id="62" name="Shape 62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Company Description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25"/>
            <a:ext cx="867899" cy="9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Shape 64"/>
          <p:cNvPicPr preferRelativeResize="0"/>
          <p:nvPr/>
        </p:nvPicPr>
        <p:blipFill rotWithShape="1">
          <a:blip r:embed="rId5">
            <a:alphaModFix/>
          </a:blip>
          <a:srcRect l="18672"/>
          <a:stretch/>
        </p:blipFill>
        <p:spPr>
          <a:xfrm>
            <a:off x="4113874" y="1365987"/>
            <a:ext cx="4560794" cy="244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 txBox="1"/>
          <p:nvPr/>
        </p:nvSpPr>
        <p:spPr>
          <a:xfrm>
            <a:off x="308250" y="10782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SzPct val="100000"/>
              <a:buChar char="●"/>
            </a:pPr>
            <a:r>
              <a:rPr lang="en" sz="1800"/>
              <a:t>Restaurant and Bar Industry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●"/>
            </a:pPr>
            <a:r>
              <a:rPr lang="en" sz="1800"/>
              <a:t>Competitors: Other Southside Bethlehem Restaurants and Bars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Service Industry and Competitors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0575" y="1844275"/>
            <a:ext cx="4862024" cy="307927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/>
        </p:nvSpPr>
        <p:spPr>
          <a:xfrm>
            <a:off x="690625" y="1913450"/>
            <a:ext cx="2576100" cy="63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Southside Bethlehem - Eateries and Pubs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Molly’s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Sals/La Lupita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Sotto’s/Broadway</a:t>
            </a:r>
          </a:p>
        </p:txBody>
      </p:sp>
      <p:cxnSp>
        <p:nvCxnSpPr>
          <p:cNvPr id="75" name="Shape 75"/>
          <p:cNvCxnSpPr/>
          <p:nvPr/>
        </p:nvCxnSpPr>
        <p:spPr>
          <a:xfrm rot="10800000">
            <a:off x="1386425" y="2734775"/>
            <a:ext cx="4949100" cy="639600"/>
          </a:xfrm>
          <a:prstGeom prst="straightConnector1">
            <a:avLst/>
          </a:prstGeom>
          <a:noFill/>
          <a:ln w="19050" cap="flat" cmpd="sng">
            <a:solidFill>
              <a:srgbClr val="9900FF"/>
            </a:solidFill>
            <a:prstDash val="solid"/>
            <a:round/>
            <a:headEnd type="stealth" w="lg" len="lg"/>
            <a:tailEnd type="none" w="lg" len="lg"/>
          </a:ln>
        </p:spPr>
      </p:cxnSp>
      <p:cxnSp>
        <p:nvCxnSpPr>
          <p:cNvPr id="76" name="Shape 76"/>
          <p:cNvCxnSpPr/>
          <p:nvPr/>
        </p:nvCxnSpPr>
        <p:spPr>
          <a:xfrm flipH="1">
            <a:off x="1967250" y="2216000"/>
            <a:ext cx="4411500" cy="9147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stealth" w="lg" len="lg"/>
            <a:tailEnd type="none" w="lg" len="lg"/>
          </a:ln>
        </p:spPr>
      </p:cxnSp>
      <p:cxnSp>
        <p:nvCxnSpPr>
          <p:cNvPr id="77" name="Shape 77"/>
          <p:cNvCxnSpPr/>
          <p:nvPr/>
        </p:nvCxnSpPr>
        <p:spPr>
          <a:xfrm rot="10800000">
            <a:off x="1967425" y="3130825"/>
            <a:ext cx="4195200" cy="330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stealth" w="lg" len="lg"/>
            <a:tailEnd type="none" w="lg" len="lg"/>
          </a:ln>
        </p:spPr>
      </p:cxnSp>
      <p:cxnSp>
        <p:nvCxnSpPr>
          <p:cNvPr id="78" name="Shape 78"/>
          <p:cNvCxnSpPr/>
          <p:nvPr/>
        </p:nvCxnSpPr>
        <p:spPr>
          <a:xfrm flipH="1">
            <a:off x="2203000" y="2700100"/>
            <a:ext cx="1374900" cy="88800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stealth" w="lg" len="lg"/>
            <a:tailEnd type="none" w="lg" len="lg"/>
          </a:ln>
        </p:spPr>
      </p:cxnSp>
      <p:cxnSp>
        <p:nvCxnSpPr>
          <p:cNvPr id="79" name="Shape 79"/>
          <p:cNvCxnSpPr/>
          <p:nvPr/>
        </p:nvCxnSpPr>
        <p:spPr>
          <a:xfrm flipH="1">
            <a:off x="2203050" y="3426250"/>
            <a:ext cx="2956800" cy="162000"/>
          </a:xfrm>
          <a:prstGeom prst="straightConnector1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stealth" w="lg" len="lg"/>
            <a:tailEnd type="none" w="lg" len="lg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/>
        </p:nvSpPr>
        <p:spPr>
          <a:xfrm>
            <a:off x="3413675" y="1384800"/>
            <a:ext cx="50112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Services Directed at Customers in Person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Delivery both tangible and intangible goods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/>
              <a:t>Food/Drink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/>
              <a:t>Experience</a:t>
            </a:r>
          </a:p>
          <a:p>
            <a:pPr marL="457200" lvl="0" indent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Sequence of Events - an example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228600" rtl="0">
              <a:spcBef>
                <a:spcPts val="0"/>
              </a:spcBef>
              <a:buChar char="●"/>
            </a:pPr>
            <a:r>
              <a:rPr lang="en"/>
              <a:t>Role of Information</a:t>
            </a:r>
          </a:p>
          <a:p>
            <a:pPr marL="914400" lvl="1" indent="-228600" rtl="0">
              <a:spcBef>
                <a:spcPts val="0"/>
              </a:spcBef>
              <a:buChar char="○"/>
            </a:pPr>
            <a:r>
              <a:rPr lang="en"/>
              <a:t>Website, social media, word of mouth </a:t>
            </a:r>
          </a:p>
        </p:txBody>
      </p:sp>
      <p:sp>
        <p:nvSpPr>
          <p:cNvPr id="85" name="Shape 85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 txBox="1"/>
          <p:nvPr/>
        </p:nvSpPr>
        <p:spPr>
          <a:xfrm>
            <a:off x="197900" y="184525"/>
            <a:ext cx="8108700" cy="107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36666"/>
              <a:buFont typeface="Arial"/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Service Processes</a:t>
            </a:r>
          </a:p>
        </p:txBody>
      </p:sp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 descr="Screen Shot 2017-04-11 at 7.24.31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350" y="1522750"/>
            <a:ext cx="2947525" cy="29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 txBox="1"/>
          <p:nvPr/>
        </p:nvSpPr>
        <p:spPr>
          <a:xfrm>
            <a:off x="3670650" y="1194075"/>
            <a:ext cx="4987500" cy="289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buSzPct val="100000"/>
              <a:buChar char="●"/>
            </a:pPr>
            <a:r>
              <a:rPr lang="en" sz="1800"/>
              <a:t>High contact personnel and facilities</a:t>
            </a:r>
          </a:p>
          <a:p>
            <a:pPr marL="914400" lvl="1" indent="-342900" rtl="0">
              <a:spcBef>
                <a:spcPts val="0"/>
              </a:spcBef>
              <a:buSzPct val="100000"/>
              <a:buChar char="○"/>
            </a:pPr>
            <a:r>
              <a:rPr lang="en" sz="1800"/>
              <a:t>Also low contact personnel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marL="457200" lvl="0" indent="-342900" rtl="0">
              <a:spcBef>
                <a:spcPts val="0"/>
              </a:spcBef>
              <a:buSzPct val="100000"/>
              <a:buChar char="●"/>
            </a:pPr>
            <a:r>
              <a:rPr lang="en" sz="1800"/>
              <a:t>Key characteristics of market segment?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marL="457200" lvl="0" indent="-342900" rtl="0">
              <a:spcBef>
                <a:spcPts val="0"/>
              </a:spcBef>
              <a:buSzPct val="100000"/>
              <a:buChar char="●"/>
            </a:pPr>
            <a:r>
              <a:rPr lang="en" sz="1800"/>
              <a:t>Customer relationships worth preserving?</a:t>
            </a:r>
          </a:p>
          <a:p>
            <a:pPr marL="914400" lvl="1" indent="-342900" rtl="0">
              <a:spcBef>
                <a:spcPts val="0"/>
              </a:spcBef>
              <a:buSzPct val="100000"/>
              <a:buChar char="○"/>
            </a:pPr>
            <a:r>
              <a:rPr lang="en" sz="1800"/>
              <a:t>Dining and events - expectation and customer value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Our Customers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549" y="1190774"/>
            <a:ext cx="2855290" cy="173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1550" y="3043283"/>
            <a:ext cx="2855300" cy="1892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" name="Shape 104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Core and Supplementary Elements</a:t>
            </a:r>
          </a:p>
        </p:txBody>
      </p:sp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Prices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" name="Shape 120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Communication</a:t>
            </a:r>
          </a:p>
        </p:txBody>
      </p:sp>
      <p:pic>
        <p:nvPicPr>
          <p:cNvPr id="122" name="Shape 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0" y="0"/>
            <a:ext cx="9144000" cy="1078200"/>
          </a:xfrm>
          <a:prstGeom prst="rect">
            <a:avLst/>
          </a:prstGeom>
          <a:solidFill>
            <a:srgbClr val="004B2D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8" name="Shape 128"/>
          <p:cNvSpPr txBox="1"/>
          <p:nvPr/>
        </p:nvSpPr>
        <p:spPr>
          <a:xfrm>
            <a:off x="312350" y="1384800"/>
            <a:ext cx="8527500" cy="3238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 txBox="1"/>
          <p:nvPr/>
        </p:nvSpPr>
        <p:spPr>
          <a:xfrm>
            <a:off x="197900" y="184525"/>
            <a:ext cx="8108700" cy="78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Service Delivery Options</a:t>
            </a:r>
          </a:p>
        </p:txBody>
      </p:sp>
      <p:pic>
        <p:nvPicPr>
          <p:cNvPr id="130" name="Shape 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6105" y="4205250"/>
            <a:ext cx="867899" cy="9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</Words>
  <Application>Microsoft Office PowerPoint</Application>
  <PresentationFormat>On-screen Show (16:9)</PresentationFormat>
  <Paragraphs>51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Roboto Slab</vt:lpstr>
      <vt:lpstr>Oswald</vt:lpstr>
      <vt:lpstr>simple-light-2</vt:lpstr>
      <vt:lpstr>Team 5 Service Plan Brian Loughran, Tyler Roth, Mikaila Skaroff 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Service Plan Brian Loughran, Tyler Roth, Mikaila Skaroff </dc:title>
  <dc:creator>Brian</dc:creator>
  <cp:lastModifiedBy>Brian</cp:lastModifiedBy>
  <cp:revision>1</cp:revision>
  <dcterms:modified xsi:type="dcterms:W3CDTF">2017-04-23T17:44:12Z</dcterms:modified>
</cp:coreProperties>
</file>